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85" r:id="rId4"/>
    <p:sldId id="287" r:id="rId5"/>
    <p:sldId id="288" r:id="rId6"/>
    <p:sldId id="289" r:id="rId7"/>
    <p:sldId id="265" r:id="rId8"/>
    <p:sldId id="264" r:id="rId9"/>
    <p:sldId id="262" r:id="rId10"/>
    <p:sldId id="259" r:id="rId11"/>
    <p:sldId id="257" r:id="rId12"/>
    <p:sldId id="258" r:id="rId13"/>
    <p:sldId id="260" r:id="rId14"/>
    <p:sldId id="261" r:id="rId15"/>
    <p:sldId id="266" r:id="rId16"/>
    <p:sldId id="267" r:id="rId17"/>
    <p:sldId id="282" r:id="rId18"/>
    <p:sldId id="268" r:id="rId19"/>
    <p:sldId id="283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4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62190" y="537104"/>
            <a:ext cx="5840772" cy="970760"/>
          </a:xfrm>
        </p:spPr>
        <p:txBody>
          <a:bodyPr anchor="t" anchorCtr="0">
            <a:normAutofit/>
          </a:bodyPr>
          <a:lstStyle>
            <a:lvl1pPr algn="l">
              <a:defRPr sz="2700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2190" y="1439008"/>
            <a:ext cx="5840772" cy="550875"/>
          </a:xfrm>
        </p:spPr>
        <p:txBody>
          <a:bodyPr>
            <a:normAutofit/>
          </a:bodyPr>
          <a:lstStyle>
            <a:lvl1pPr marL="0" indent="0" algn="l">
              <a:buNone/>
              <a:defRPr sz="2100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563034" y="2200000"/>
            <a:ext cx="8123767" cy="3925635"/>
          </a:xfrm>
        </p:spPr>
        <p:txBody>
          <a:bodyPr>
            <a:normAutofit/>
          </a:bodyPr>
          <a:lstStyle>
            <a:lvl1pPr marL="0" indent="0">
              <a:buNone/>
              <a:defRPr sz="1900" b="0" i="0">
                <a:latin typeface="Calibri Light"/>
                <a:cs typeface="Calibri Light"/>
              </a:defRPr>
            </a:lvl1pPr>
            <a:lvl2pPr>
              <a:defRPr sz="1900" b="0" i="0">
                <a:latin typeface="Calibri Light"/>
                <a:cs typeface="Calibri Light"/>
              </a:defRPr>
            </a:lvl2pPr>
            <a:lvl3pPr>
              <a:defRPr sz="1900" b="0" i="0">
                <a:latin typeface="Calibri Light"/>
                <a:cs typeface="Calibri Light"/>
              </a:defRPr>
            </a:lvl3pPr>
            <a:lvl4pPr>
              <a:defRPr sz="1900" b="0" i="0">
                <a:latin typeface="Calibri Light"/>
                <a:cs typeface="Calibri Light"/>
              </a:defRPr>
            </a:lvl4pPr>
            <a:lvl5pPr>
              <a:defRPr sz="19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0117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62190" y="537104"/>
            <a:ext cx="5840772" cy="970760"/>
          </a:xfrm>
        </p:spPr>
        <p:txBody>
          <a:bodyPr anchor="t" anchorCtr="0">
            <a:normAutofit/>
          </a:bodyPr>
          <a:lstStyle>
            <a:lvl1pPr algn="l">
              <a:defRPr sz="2700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2190" y="1439008"/>
            <a:ext cx="5840772" cy="550875"/>
          </a:xfrm>
        </p:spPr>
        <p:txBody>
          <a:bodyPr>
            <a:normAutofit/>
          </a:bodyPr>
          <a:lstStyle>
            <a:lvl1pPr marL="0" indent="0" algn="l">
              <a:buNone/>
              <a:defRPr sz="2100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563034" y="2200000"/>
            <a:ext cx="8123767" cy="3925635"/>
          </a:xfrm>
        </p:spPr>
        <p:txBody>
          <a:bodyPr>
            <a:normAutofit/>
          </a:bodyPr>
          <a:lstStyle>
            <a:lvl1pPr marL="0" indent="0">
              <a:buNone/>
              <a:defRPr sz="1900" b="0" i="0">
                <a:latin typeface="Calibri Light"/>
                <a:cs typeface="Calibri Light"/>
              </a:defRPr>
            </a:lvl1pPr>
            <a:lvl2pPr>
              <a:defRPr sz="1900" b="0" i="0">
                <a:latin typeface="Calibri Light"/>
                <a:cs typeface="Calibri Light"/>
              </a:defRPr>
            </a:lvl2pPr>
            <a:lvl3pPr>
              <a:defRPr sz="1900" b="0" i="0">
                <a:latin typeface="Calibri Light"/>
                <a:cs typeface="Calibri Light"/>
              </a:defRPr>
            </a:lvl3pPr>
            <a:lvl4pPr>
              <a:defRPr sz="1900" b="0" i="0">
                <a:latin typeface="Calibri Light"/>
                <a:cs typeface="Calibri Light"/>
              </a:defRPr>
            </a:lvl4pPr>
            <a:lvl5pPr>
              <a:defRPr sz="19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0117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62190" y="537104"/>
            <a:ext cx="5840772" cy="970760"/>
          </a:xfrm>
        </p:spPr>
        <p:txBody>
          <a:bodyPr anchor="t" anchorCtr="0">
            <a:normAutofit/>
          </a:bodyPr>
          <a:lstStyle>
            <a:lvl1pPr algn="l">
              <a:defRPr sz="2700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2190" y="1439008"/>
            <a:ext cx="5840772" cy="550875"/>
          </a:xfrm>
        </p:spPr>
        <p:txBody>
          <a:bodyPr>
            <a:normAutofit/>
          </a:bodyPr>
          <a:lstStyle>
            <a:lvl1pPr marL="0" indent="0" algn="l">
              <a:buNone/>
              <a:defRPr sz="2100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563034" y="2200000"/>
            <a:ext cx="8123767" cy="3925635"/>
          </a:xfrm>
        </p:spPr>
        <p:txBody>
          <a:bodyPr>
            <a:normAutofit/>
          </a:bodyPr>
          <a:lstStyle>
            <a:lvl1pPr marL="0" indent="0">
              <a:buNone/>
              <a:defRPr sz="1900" b="0" i="0">
                <a:latin typeface="Calibri Light"/>
                <a:cs typeface="Calibri Light"/>
              </a:defRPr>
            </a:lvl1pPr>
            <a:lvl2pPr>
              <a:defRPr sz="1900" b="0" i="0">
                <a:latin typeface="Calibri Light"/>
                <a:cs typeface="Calibri Light"/>
              </a:defRPr>
            </a:lvl2pPr>
            <a:lvl3pPr>
              <a:defRPr sz="1900" b="0" i="0">
                <a:latin typeface="Calibri Light"/>
                <a:cs typeface="Calibri Light"/>
              </a:defRPr>
            </a:lvl3pPr>
            <a:lvl4pPr>
              <a:defRPr sz="1900" b="0" i="0">
                <a:latin typeface="Calibri Light"/>
                <a:cs typeface="Calibri Light"/>
              </a:defRPr>
            </a:lvl4pPr>
            <a:lvl5pPr>
              <a:defRPr sz="19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0117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562190" y="537104"/>
            <a:ext cx="5840772" cy="970760"/>
          </a:xfrm>
        </p:spPr>
        <p:txBody>
          <a:bodyPr anchor="t" anchorCtr="0">
            <a:normAutofit/>
          </a:bodyPr>
          <a:lstStyle>
            <a:lvl1pPr algn="l">
              <a:defRPr sz="2700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2190" y="1439008"/>
            <a:ext cx="5840772" cy="550875"/>
          </a:xfrm>
        </p:spPr>
        <p:txBody>
          <a:bodyPr>
            <a:normAutofit/>
          </a:bodyPr>
          <a:lstStyle>
            <a:lvl1pPr marL="0" indent="0" algn="l">
              <a:buNone/>
              <a:defRPr sz="2100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563034" y="2200000"/>
            <a:ext cx="8123767" cy="3925635"/>
          </a:xfrm>
        </p:spPr>
        <p:txBody>
          <a:bodyPr>
            <a:normAutofit/>
          </a:bodyPr>
          <a:lstStyle>
            <a:lvl1pPr marL="0" indent="0">
              <a:buNone/>
              <a:defRPr sz="1900" b="0" i="0">
                <a:latin typeface="Calibri Light"/>
                <a:cs typeface="Calibri Light"/>
              </a:defRPr>
            </a:lvl1pPr>
            <a:lvl2pPr>
              <a:defRPr sz="1900" b="0" i="0">
                <a:latin typeface="Calibri Light"/>
                <a:cs typeface="Calibri Light"/>
              </a:defRPr>
            </a:lvl2pPr>
            <a:lvl3pPr>
              <a:defRPr sz="1900" b="0" i="0">
                <a:latin typeface="Calibri Light"/>
                <a:cs typeface="Calibri Light"/>
              </a:defRPr>
            </a:lvl3pPr>
            <a:lvl4pPr>
              <a:defRPr sz="1900" b="0" i="0">
                <a:latin typeface="Calibri Light"/>
                <a:cs typeface="Calibri Light"/>
              </a:defRPr>
            </a:lvl4pPr>
            <a:lvl5pPr>
              <a:defRPr sz="19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0117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mailto:lje5@yandex.ru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8640"/>
            <a:ext cx="7772400" cy="223224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Рабочее совещание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Всероссийский проект социальной направленности «Культурный код России» - инструмент преемственности семейного и общественного воспитательного потенциала»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5сентября 2022г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348880"/>
            <a:ext cx="8640960" cy="4248472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Волосовец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Татьяна Владимировна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кандидат педагогических наук, профессора, заместитель директора Национального института качества образования, председатель экспертного Совета по воспитанию Комитета по образованию и науке Государственной Думы ФС РФ, заместителя руководителя рабочей группы по разработке ФГОС ДО.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Кудрявцева Елена Александровна,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кандидат педагогических наук, заместитель председателя общественно-профессионального объединения «Невской Образовательной Ассамблеи» Санкт-Петербурга. 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Куратор проекта: </a:t>
            </a:r>
            <a:r>
              <a:rPr lang="ru-RU" sz="33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Завражин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Владимир Викторович </a:t>
            </a: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генеральный директор Общество с ограниченной ответственностью «Центр непрерывного образования и инноваций» Санкт-Петербург, председатель общественно-профессионального объединения Невской Образовательной Ассамблеи Санкт-Петербурга</a:t>
            </a:r>
            <a:r>
              <a:rPr lang="ru-RU" i="1" dirty="0" smtClean="0"/>
              <a:t>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6995120" cy="122413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Идейные родители и вдохновители проекта</a:t>
            </a:r>
            <a:endParaRPr lang="ru-RU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Матвеева Наталья Германовна 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заведующий ГБДОУ детский сад 93 Петроградского района Санкт-Петербурга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Ланских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Ирина Викторовна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заведующий МАДОУ – детский сад №586  «Остров детства» г. Екатеринбург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57092" y="2223875"/>
            <a:ext cx="246280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endParaRPr lang="ru-RU" dirty="0"/>
          </a:p>
        </p:txBody>
      </p:sp>
      <p:sp>
        <p:nvSpPr>
          <p:cNvPr id="11" name="Shape 57"/>
          <p:cNvSpPr/>
          <p:nvPr/>
        </p:nvSpPr>
        <p:spPr>
          <a:xfrm>
            <a:off x="631239" y="2105758"/>
            <a:ext cx="7835727" cy="386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6" tIns="60956" rIns="60956" bIns="6095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endParaRPr sz="1900" dirty="0">
              <a:latin typeface="Calibri Light"/>
              <a:cs typeface="Calibri Ligh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03648" y="197543"/>
            <a:ext cx="7344816" cy="298542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Воспитательный потенциал семьи: мероприятия 2020-2021</a:t>
            </a:r>
          </a:p>
          <a:p>
            <a:pPr algn="just"/>
            <a:r>
              <a:rPr lang="ru-RU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Флешмоб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«Нескучный вечер»</a:t>
            </a:r>
            <a:r>
              <a:rPr lang="ru-RU" sz="2100" b="1" dirty="0" smtClean="0">
                <a:solidFill>
                  <a:srgbClr val="538135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фантазии и желания!!! Родители предоставили коллажи, видеоролики, рассказы, показ мод, создание игрушек, костюмов к новому году, художественное произведение и др.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Продемонстрировали совместный вечер, проведенный в кругу семьи и друзей…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0A07FBE-3B95-4B32-8ECA-81695F3461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6503" y="4013973"/>
            <a:ext cx="2278983" cy="26461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9DDD692-851F-4A57-AD34-B51E39C7C8D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6348" y="3977628"/>
            <a:ext cx="2148712" cy="230342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4DB5CCF-0F7F-4C5E-9031-EB783ED22BD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22273" y="3860801"/>
            <a:ext cx="2174860" cy="2178888"/>
          </a:xfrm>
          <a:prstGeom prst="rect">
            <a:avLst/>
          </a:prstGeom>
        </p:spPr>
      </p:pic>
      <p:pic>
        <p:nvPicPr>
          <p:cNvPr id="9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619672" cy="1700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89242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57092" y="2223875"/>
            <a:ext cx="246280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endParaRPr lang="ru-RU" dirty="0"/>
          </a:p>
        </p:txBody>
      </p:sp>
      <p:sp>
        <p:nvSpPr>
          <p:cNvPr id="11" name="Shape 57"/>
          <p:cNvSpPr/>
          <p:nvPr/>
        </p:nvSpPr>
        <p:spPr>
          <a:xfrm>
            <a:off x="631239" y="2105758"/>
            <a:ext cx="7835727" cy="386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6" tIns="60956" rIns="60956" bIns="6095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endParaRPr sz="1900" dirty="0">
              <a:latin typeface="Calibri Light"/>
              <a:cs typeface="Calibri Ligh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304801"/>
            <a:ext cx="7056783" cy="637565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Воспитательный потенциал семьи: мероприятия 2020-2021</a:t>
            </a:r>
          </a:p>
          <a:p>
            <a:pPr algn="just"/>
            <a:r>
              <a:rPr lang="ru-RU" sz="19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Челлендж</a:t>
            </a:r>
            <a:r>
              <a:rPr lang="ru-RU" sz="19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 «Родительские байки»</a:t>
            </a:r>
            <a:r>
              <a:rPr lang="ru-RU" sz="1900" b="1" dirty="0" smtClean="0">
                <a:solidFill>
                  <a:srgbClr val="2F5496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это поучительные истории, основанные на реальных событиях  семей. Истории переданные  от других поколений. Семьи поделились в байках поучительными историями, основанными на реальных событиях  семьи, историями переданными  от других поколений.</a:t>
            </a:r>
          </a:p>
          <a:p>
            <a:pPr algn="just"/>
            <a:r>
              <a:rPr lang="ru-RU" sz="1900" b="1" dirty="0" smtClean="0"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Разговор шел на разные темы:</a:t>
            </a:r>
          </a:p>
          <a:p>
            <a:pPr marL="380990" indent="-38099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ru-RU" sz="1900" b="1" dirty="0" smtClean="0">
                <a:solidFill>
                  <a:srgbClr val="2F549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Как любить ребенка?</a:t>
            </a:r>
          </a:p>
          <a:p>
            <a:pPr marL="380990" indent="-38099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ru-RU" sz="1900" b="1" dirty="0" smtClean="0">
                <a:solidFill>
                  <a:srgbClr val="2F549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Кто лучше знает  ребенка?</a:t>
            </a:r>
          </a:p>
          <a:p>
            <a:pPr marL="380990" indent="-38099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ru-RU" sz="1900" b="1" dirty="0" smtClean="0">
                <a:solidFill>
                  <a:srgbClr val="2F549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Кто может увлечь ребенка!</a:t>
            </a:r>
          </a:p>
          <a:p>
            <a:pPr marL="380990" indent="-38099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ru-RU" sz="1900" b="1" dirty="0" smtClean="0">
                <a:solidFill>
                  <a:srgbClr val="2F549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ru-RU" sz="1900" b="1" dirty="0" err="1" smtClean="0">
                <a:solidFill>
                  <a:srgbClr val="2F549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суперсил</a:t>
            </a:r>
            <a:r>
              <a:rPr lang="ru-RU" sz="1900" b="1" dirty="0" smtClean="0">
                <a:solidFill>
                  <a:srgbClr val="2F549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для родителей </a:t>
            </a:r>
          </a:p>
          <a:p>
            <a:pPr marL="380990" indent="-38099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ru-RU" sz="1900" b="1" dirty="0" smtClean="0">
                <a:solidFill>
                  <a:srgbClr val="2F549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Уроки дедушек и бабушек</a:t>
            </a:r>
          </a:p>
          <a:p>
            <a:pPr marL="380990" indent="-38099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ru-RU" sz="1900" b="1" dirty="0" smtClean="0">
                <a:solidFill>
                  <a:srgbClr val="2F549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Народная педагогика</a:t>
            </a:r>
          </a:p>
          <a:p>
            <a:pPr marL="380990" indent="-38099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ru-RU" sz="1900" b="1" dirty="0" smtClean="0">
                <a:solidFill>
                  <a:srgbClr val="2F549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Истории из детства</a:t>
            </a:r>
            <a:endParaRPr lang="ru-RU" sz="19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19672" cy="1700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89242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725476" y="4005063"/>
            <a:ext cx="7449696" cy="2253137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Воспитательный потенциал семьи: мероприятия 2020-2021</a:t>
            </a:r>
          </a:p>
          <a:p>
            <a:pPr algn="just"/>
            <a:r>
              <a:rPr lang="ru-RU" sz="27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«Мой край родной»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  показала свой край в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разном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формате: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сняли видеоролики о традициях и обычаях края, рассказали об интересных исторических фактах, о знаменитых людях, о культурных ценностях, достопримечательностях, познакомили с животным и растительным миром своей малой Родины.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3A3DC6B-AD7C-41B5-9BFA-C22C13B13DA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404664"/>
            <a:ext cx="2256969" cy="31352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2936C06-EAC9-436F-BFA2-84799B736CA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692696"/>
            <a:ext cx="2091455" cy="31352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960B30E-259A-4DCC-851C-388EF76FE4C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764704"/>
            <a:ext cx="2093397" cy="3135247"/>
          </a:xfrm>
          <a:prstGeom prst="rect">
            <a:avLst/>
          </a:prstGeom>
        </p:spPr>
      </p:pic>
      <p:pic>
        <p:nvPicPr>
          <p:cNvPr id="8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619672" cy="1700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899592" y="1484784"/>
            <a:ext cx="8123767" cy="4702629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Воспитательный потенциал семьи: </a:t>
            </a:r>
          </a:p>
          <a:p>
            <a:pPr algn="ctr"/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мероприятия 2021-2022</a:t>
            </a:r>
          </a:p>
          <a:p>
            <a:r>
              <a:rPr lang="ru-RU" sz="2400" b="1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Флешмоб</a:t>
            </a:r>
            <a:r>
              <a:rPr lang="ru-R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«Семейная сказка» </a:t>
            </a:r>
          </a:p>
          <a:p>
            <a:r>
              <a:rPr lang="ru-R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Цель-результат:</a:t>
            </a:r>
            <a:r>
              <a:rPr lang="ru-RU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мы узнаем о семейных традициях в совместном творчестве детей и взрослых,  услышим само сочинённые сказки о ценностях, норма и смыслах человеческой жизни от разных семей.</a:t>
            </a:r>
          </a:p>
          <a:p>
            <a:r>
              <a:rPr lang="ru-R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Семейные байки «Семейные истории о чудесном, волшебном празднике Зимы» Цель-результат: </a:t>
            </a:r>
            <a:r>
              <a:rPr lang="ru-RU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мы узнаем об опыте родителей празднования нового года в семье, о участии взрослых и детей в праздниках, о обычных и необычных традициях.</a:t>
            </a:r>
          </a:p>
          <a:p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Виртуальный вернисаж «Семья в картинах» </a:t>
            </a:r>
          </a:p>
          <a:p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Цель-результат: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мы познаем семью в совместных картинах: «Любовь  в моей семье», «Рождение первенца», «Родительское счастье», «Семейный портрет», «Семья и труд» и т д.</a:t>
            </a:r>
          </a:p>
          <a:p>
            <a:pPr>
              <a:spcAft>
                <a:spcPts val="1333"/>
              </a:spcAft>
            </a:pPr>
            <a:r>
              <a:rPr lang="ru-R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Маршруты выходного дня от родителей и педагогов «Удивительное рядом»</a:t>
            </a:r>
            <a:r>
              <a:rPr lang="ru-RU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Цель-результат: </a:t>
            </a:r>
            <a:r>
              <a:rPr lang="ru-RU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мы узнаем о проведение семейных выходных ,совместных выездах на природу, совместном посещение театра, музея .</a:t>
            </a:r>
          </a:p>
          <a:p>
            <a:endParaRPr lang="ru-RU" dirty="0"/>
          </a:p>
        </p:txBody>
      </p:sp>
      <p:pic>
        <p:nvPicPr>
          <p:cNvPr id="3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19672" cy="1700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556792"/>
            <a:ext cx="482453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56184" cy="1656184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04664"/>
            <a:ext cx="4176463" cy="590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География проекта:</a:t>
            </a:r>
            <a:endParaRPr lang="ru-RU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47664" cy="1547664"/>
          </a:xfrm>
          <a:prstGeom prst="rect">
            <a:avLst/>
          </a:prstGeom>
          <a:noFill/>
        </p:spPr>
      </p:pic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84784"/>
            <a:ext cx="82089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Логотип Всероссийского проекта социальной направленности Культурный код России в воспитательном потенциале семьи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Zver\Desktop\дорожная карта прокта\Логотип культурный код\Логотип в для презентации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340768"/>
            <a:ext cx="5482952" cy="511256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6516216" y="3140968"/>
            <a:ext cx="2170584" cy="2985195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Дизайнер логотипа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Ксения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Ханкова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специалист ООО ЦНОИ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005464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каждом человеке Солнце. Только дайте ему светить. (Сократ)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4038600" cy="4209331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Солнце символ рождения и пробуждения.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Солнце обозначает героическое начало!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Солнце жизни и тепла, света!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Zver\Desktop\1645363238_15-kartinkin-net-p-krasivie-kartinki-solntse-1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72816"/>
            <a:ext cx="4038600" cy="4392487"/>
          </a:xfrm>
          <a:prstGeom prst="rect">
            <a:avLst/>
          </a:prstGeom>
          <a:noFill/>
        </p:spPr>
      </p:pic>
      <p:pic>
        <p:nvPicPr>
          <p:cNvPr id="5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293496" cy="72008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Береза на логотипе это символ России</a:t>
            </a:r>
            <a:endParaRPr lang="ru-RU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Zver\Desktop\img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556793"/>
            <a:ext cx="7416824" cy="4824536"/>
          </a:xfrm>
          <a:prstGeom prst="rect">
            <a:avLst/>
          </a:prstGeom>
          <a:noFill/>
        </p:spPr>
      </p:pic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47664" cy="1547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7293496" cy="78296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Птица это символ счастья, голуби символы мира и символы нашего флага!</a:t>
            </a:r>
            <a:endParaRPr lang="ru-RU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Zver\Desktop\sladkaja-parochka-belyh-golubej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484784"/>
            <a:ext cx="7128792" cy="4977553"/>
          </a:xfrm>
          <a:prstGeom prst="rect">
            <a:avLst/>
          </a:prstGeom>
          <a:noFill/>
        </p:spPr>
      </p:pic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188640"/>
            <a:ext cx="6768752" cy="93610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Символ Сердца известен во всех странах мира без исключения</a:t>
            </a:r>
            <a:endParaRPr lang="ru-RU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2348880"/>
            <a:ext cx="3826768" cy="37772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Он несет только положительные эмоции и закрепился в нашем сознании, как обозначение добра, милосердия и конечно же любви.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Zver\Desktop\equity_education_SEL_hands_sunse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628800"/>
            <a:ext cx="4402832" cy="4464495"/>
          </a:xfrm>
          <a:prstGeom prst="rect">
            <a:avLst/>
          </a:prstGeom>
          <a:noFill/>
        </p:spPr>
      </p:pic>
      <p:pic>
        <p:nvPicPr>
          <p:cNvPr id="6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6203032" cy="99412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Семья – это социальный институт, равноправный союз мужчины и женщины</a:t>
            </a:r>
            <a:endParaRPr lang="ru-RU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Семья – это социальный институт, равноправный союз мужчины и женщины,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крепость,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которой мы чувствуем себя защищенными.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Она означает слияние мужского и женского начал,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двух родов в одно целое!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каждой семье свой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воспитательный потенциал, выраженный в традициях, нормах и смыслах, правилах!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52771" cy="1296144"/>
          </a:xfrm>
          <a:prstGeom prst="rect">
            <a:avLst/>
          </a:prstGeom>
          <a:noFill/>
        </p:spPr>
      </p:pic>
      <p:pic>
        <p:nvPicPr>
          <p:cNvPr id="3074" name="Picture 2" descr="C:\Users\Zver\Desktop\1612623015_42-p-semya-na-zelenom-fone-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28800"/>
            <a:ext cx="4038600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Программа федеральная, в рамках которой осуществляется инновационная деятельность,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построенная на сетевом соглашении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образовательными организациями субъектов Российской Федерации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Автономной некоммерческой организации дополнительного профессионального образования "Национальный исследовательский институт Всероссийской общественной организации содействия развитию профессиональной сферы дошкольного образования "Воспитатели России"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ООО «ЦНОИ».</a:t>
            </a:r>
          </a:p>
          <a:p>
            <a:endParaRPr lang="ru-RU" dirty="0"/>
          </a:p>
        </p:txBody>
      </p:sp>
      <p:pic>
        <p:nvPicPr>
          <p:cNvPr id="7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52771" cy="1296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274638"/>
            <a:ext cx="605901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7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Направление деятельности инновационной площадки</a:t>
            </a:r>
            <a:r>
              <a:rPr lang="ru-RU" sz="2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Инновационная деятельность, направленная на поддержку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системы непрерывного образования воспитывающих взрослых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института семьи и общественного воспитания 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Создание единого культурного образовательного пространства родителей, детей и педагогов ДОО страны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построенного на Российских ценностях и смыслах воспитания.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Установление взаимодействия между образовательными организациями Российской Федерации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направленное на просвещение и образование родителей, детей дошкольного возраста.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Предоставление опыта работы в проекте «Культурный код России» на площадках страны и присоединение городов РФ к движению площадки.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728192" cy="1512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47864" y="274638"/>
            <a:ext cx="5338936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Направление деятельности инновационной площадки</a:t>
            </a: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Разработка и внедрение программы образования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воспитывающих взрослых (родителей и педагогов) в дошкольной образовательной организации в соответствии с требованиями, заданными федеральным государственным образовательным стандартом дошкольного образования, ориентированной на развитие общекультурных и педагогических компетенций воспитывающих взрослых.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Разработка методических рекомендаций для руководителей и сотрудников дошкольных образовательных организаций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образованию и просвещению воспитывающих взрослых (родителей и педагогов) дошкольников, основанных на воспитательном потенциале семьи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общественном воспитании дошкольников.</a:t>
            </a:r>
          </a:p>
          <a:p>
            <a:endParaRPr lang="ru-RU" dirty="0"/>
          </a:p>
        </p:txBody>
      </p:sp>
      <p:pic>
        <p:nvPicPr>
          <p:cNvPr id="7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728192" cy="1512168"/>
          </a:xfrm>
          <a:prstGeom prst="rect">
            <a:avLst/>
          </a:prstGeom>
          <a:noFill/>
        </p:spPr>
      </p:pic>
      <p:pic>
        <p:nvPicPr>
          <p:cNvPr id="8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928" y="341040"/>
            <a:ext cx="1728192" cy="1512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7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Актуальность проблемы и новизна деятельности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Актуальность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проблемы обусловлена:</a:t>
            </a:r>
          </a:p>
          <a:p>
            <a:pPr lvl="0"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необходимостью обеспечения непрерывности и преемственности процесса развития и воспитания личности ребенка 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единых ценностях, смыслах, содержании в России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воспитательных потенциалах современной семье и ДОО</a:t>
            </a:r>
          </a:p>
          <a:p>
            <a:pPr lvl="0"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возрастающими требованиями государства и общества к уровню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общекультурной  и педагогической компетентности родителей и недостаточными ресурсами дошкольных образовательных организаций в развитии компетентности средствами образования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просвещения родителей</a:t>
            </a:r>
          </a:p>
          <a:p>
            <a:pPr lvl="0"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563602" cy="1368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47864" y="274638"/>
            <a:ext cx="5338936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Актуальность проблемы и новизна деятельности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Актуальность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новизны деятельности </a:t>
            </a:r>
          </a:p>
          <a:p>
            <a:pPr lvl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Уход от «поучения» родителей  и обращение к опыту и традициям семейного воспитания, исследование воспитательного потенциала семьи и сбор материала для программы из семейной среды дошкольника;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разработке, апробации и последующим внедрением в практику ДОО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образовательно-просветительской программы для родителей дошкольников с помощью опыта семейного воспитательного потенциала;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разработке, апробации и последующим внедрением в практику ДОО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новых форм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технологий поддержки семейного воспитания в лучших духовно-нравственных традициях;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563602" cy="1368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Цель инновационной деятельности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и внедрение образовательно-просветительской программы для воспитывающих взрослых (педагогов и родителей) дошкольника в условиях дошкольной образовательной организации, построенной 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основе ценностей 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семейного воспитательного потенциала </a:t>
            </a:r>
            <a:b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смыслах 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современного дошкольного образования России.</a:t>
            </a:r>
          </a:p>
          <a:p>
            <a:endParaRPr lang="ru-RU" dirty="0"/>
          </a:p>
        </p:txBody>
      </p:sp>
      <p:pic>
        <p:nvPicPr>
          <p:cNvPr id="5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563602" cy="1368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1282154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Культурные направления проекта в рамках, которых необходимо действовать участникам проекта</a:t>
            </a:r>
            <a:r>
              <a:rPr lang="ru-RU" sz="27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Воспитательный потенциал семьи (психология, педагогика, ОБЖ и т.д.)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Природа и семья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История и семья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Искусство и семья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Обычаи, традиции, идеалы, нормы и правила поведения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563602" cy="1368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Деятельность инновационной площадки предполагает  этапы: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Нормативно-правовой этап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Этап развития профессиональных компетенций педагогов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Этап внедрения системы работы в педагогическую практику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872208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8501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Нормативно-правовой этап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Изучение нормативно правовой документации по инновационной деятельности (приказа о ФП)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локальных нормативных актов, обеспечивающих реализацию инновационного проекта (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Приказ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«Об организации работы по реализации инновационного проекта»;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Приказ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«О создании рабочей группы по реализации инновационного проекта»;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Разработка Положения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о работе рабочей группы по реализации инновационного проекта;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Приказ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«Об утверждении положения о работе рабочей группы по реализации инновационного проекта»)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Соглашение по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сетевому взаимодействию с НИИ ДПО «Национальный исследовательский институт Всероссийской общественной организации содействия развитию профессиональной сферы дошкольного образования"Воспитатели России« </a:t>
            </a:r>
            <a:r>
              <a:rPr lang="ru-RU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(до 1 октября)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Соглашение по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сетевому взаимодействию с ООО ЦНОИ Санкт-Петербург </a:t>
            </a:r>
            <a:r>
              <a:rPr lang="ru-RU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(до 1 октября)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Соглашение или договор о сетевом взаимодействии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между ДОО в ФП </a:t>
            </a:r>
            <a:r>
              <a:rPr lang="ru-RU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(самостоятельно)</a:t>
            </a:r>
            <a:endParaRPr lang="ru-RU" sz="1600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Составление отчета об инновационной деятельности за учебный год </a:t>
            </a:r>
          </a:p>
          <a:p>
            <a:pPr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раза в год август)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1872208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Этап развития профессиональных компетенций педагогов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92488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В рамках Невской Образовательной Ассамблеи все команды ФП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участвуют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семинаре руководителей проектных групп и руководителей ОО ФП (</a:t>
            </a: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авторы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Т.В. </a:t>
            </a:r>
            <a:r>
              <a:rPr lang="ru-RU" sz="2600" i="1" dirty="0" err="1" smtClean="0">
                <a:latin typeface="Times New Roman" pitchFamily="18" charset="0"/>
                <a:cs typeface="Times New Roman" pitchFamily="18" charset="0"/>
              </a:rPr>
              <a:t>Волосовец</a:t>
            </a: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 и Е.А. Кудрявцевой) </a:t>
            </a:r>
            <a:r>
              <a:rPr lang="ru-RU" sz="2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(Ноябрь Санкт-Петербург Невская Образовательная Ассамблея, подать заявку)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дистанционное обучение на курсах повышения квалификации в ООО ЦНОИ по теме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«Проектирование образовательных программ для родителей на основе ценностей семейного воспитательного потенциала и  смыслах современного дошкольного образования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России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»-72часа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  октябрь проектная группа ДОО, подать коллективную заявку)</a:t>
            </a:r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1872208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Этап внедрения системы работы в педагогическую практику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925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Каждый год мы с Вами продолжаем работать над поиском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семейного воспитательного потенциала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определенных нами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направлениях,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предложенные мероприятия и содержание.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 своем воспитательном потенциале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семья рассказывает с помощью ролика,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который поможет педагогическому и родительскому сообществу понять рецепты воспитания семьи.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Проектные группы и научные руководители в течении проекта обсуждают за круглым столом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«тему проекта»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три темы на один год, одна тема на три месяца)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инновационной деятельности и находят общие решения и общий сценарий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2088232" cy="18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Этап внедрения системы работы в педагогическую практику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Порядок изготовления роликов: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Проектная группа (творческая группа) собирается и проговаривает участие каждого в изготовлении ролика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настаиваю на этом шаге, так как мы привыкли давать задание воспитателям, а они уже как могут так и «барахтаются», поэтому и результат (ролик) получается не всегда того уровня, который необходим! Ролик необходимо выстраивать командой (педагоги + родители)!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Работа в инновационной федеральной площадке дело в коллективе и во взаимодействии.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Родительская общественность заранее знакомится с тематическим планирование ФП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Желающие (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или те родители, с которыми у Вас уже налажено взаимодействие) участвуют в разработке сценария ролика)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1944216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63888" y="274638"/>
            <a:ext cx="5122912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Уважаемые коллеги!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Сопровождая родителей, Вы должны сами понимать, что в ролике необходимо отразить именно опыт и рецепты родителей, которые они используют по воспитанию детей в своей семье!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Исходя из нашего опыта родители, так же как и воспитатели, просто накладывают на свои фото теоретические знания, или высказывания из интернета, такие ролики не несут инновационного характера, потому что они не показывают культурного кода семьи и ее воспитательного потенциала. (обратите особое внимание!!!!!)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Главное не забывать, что ролик необходимо построить исходя из методологических принципов: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Услышу, Увижу, Сделаю!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Большая просьба руководителей творческих групп выходить на связь с научным руководителем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(Кудрявцевой Е.А.) и уточнять свое понимание содержания мероприятия, которое должно быть заложено в ролик!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1944216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274638"/>
            <a:ext cx="6059016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Порядок представления роликов: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Готовим один ролик от ДОО за три месяца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Размещаем для обратной связи в «Педагогической копилке» в общем чате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Теллеграмм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научный руководитель (Кудрявцева Е.А) дает экспертную обратную связь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экспертиза положительная, то ролик идет в отчет и в пособие по ФП.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ролики независимо от экспертизы выставляются в социальную сеть «Контакт», научный руководитель и творческая группа (проектная группа) ФП всех 66 ДОО, дают положительную обратную связь семье, создавшей ролик.</a:t>
            </a: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конце мероприятия все получают наградные документы (грамоты, дипломы и благодарственные письма, подписанные научными руководителями)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1944216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60648"/>
            <a:ext cx="6275040" cy="123753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Работаем в проекте 5 лет</a:t>
            </a:r>
            <a:b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 каждого года.</a:t>
            </a:r>
            <a:b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Каждый год подтверждаем приказом!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конце года в августе обобщаем опыт в пособие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Серия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УМК для программы образования родителей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Наименование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«Методические рекомендации воспитывающим взрослым. Книга семейных рецептов воспитания»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(в пособие войдут рецепты воспитания 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шаблон рецепта взять у Кудрявцевой Е.А.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от каждого ДОО(1рецепту) на темы из тематического плана и ссылки на 1 видеоролик от ДОО)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Таким образом к концу года у нас получается пособие , в которое входит 3 рецепта от одного сада и три ролика)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1944216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70609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Тематическое планирование на год</a:t>
            </a:r>
            <a:endParaRPr lang="ru-RU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3650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Сроки: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сентябрь-ноябрь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Направление: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История и семья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9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Семейный вечер «Воспитание гражданина и патриота»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Содержание роликов и рецептов семейного воспитания: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как научить детей беречь и любить то, что имеешь, свой дом, свою семью, свой род, свою семейную историю? 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как воспитать в них умение быть человеком не на словах, а на деле? 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Как научить проявлять уважение к труду предков, сохранивших для них и этот мир, и эту страну? 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Как научить быть достойными их памяти? 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 роликах могут быть Ваши рассказы о подвигах предков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Варианты знакомства с памятными и историческими местами своей Родины.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Маршруты выходного на выставки и музеи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Просмотр передач, фильмов и дальнейшее сопровождение осмысления содержания и др.</a:t>
            </a:r>
          </a:p>
          <a:p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1944216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Тематическое планирование на год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Сроки: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декабрь-февраль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Направление: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Педагогика и семья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Сага (сказание) о родителях «Мама и папа, бабушка, дедушка»</a:t>
            </a:r>
          </a:p>
          <a:p>
            <a:pPr>
              <a:buNone/>
            </a:pPr>
            <a:endParaRPr lang="ru-RU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Содержание роликов и рецептов семейного воспитания:</a:t>
            </a:r>
          </a:p>
          <a:p>
            <a:pPr fontAlgn="base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Ролик можно посветить ответам на вопросы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 какими проблемами в воспитании ребенка столкнулись вы? Что предпринимали?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Удалось ли добиться оптимального результата?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484784"/>
            <a:ext cx="4038600" cy="464137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Можно создать:</a:t>
            </a: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Сказку про маму и папу (бабушку и дедушку) в стиле русской народной стиле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Сочинение и признаться в любви к родителям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Былину про лучшего отца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маму, бабушку, дедушку и др. членов семьи)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Можно задуматься и о таком опыте:</a:t>
            </a: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Отцовская колыбельная,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Бабушкины сказки,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Мудрость дедушки,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Рукоделие и любовь мамы.</a:t>
            </a:r>
          </a:p>
          <a:p>
            <a:endParaRPr lang="ru-RU" dirty="0"/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1944216" cy="1512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Тематическое планирование на год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152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Сроки: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март-апрель-май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Направление: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Обычаи, традиции в семье</a:t>
            </a:r>
          </a:p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Семейный дилижанс «Мастера и мастерицы моей семьи, моего края»</a:t>
            </a:r>
            <a:r>
              <a:rPr lang="ru-RU" sz="2000" dirty="0" smtClean="0"/>
              <a:t> 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Народное декоративно-прикладное искусство, знакомство с предметами творчества мастеров – ремесленников</a:t>
            </a:r>
          </a:p>
          <a:p>
            <a:pPr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Темой ролика и рецепта  могут стать 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Русская глиняная игрушка..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Русская деревянная игрушка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Роспись по дереву</a:t>
            </a:r>
            <a:r>
              <a:rPr lang="ru-RU" sz="1800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Керамика.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«Плат узорный»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Подарки белоствольной красавицы»(береста).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Жостова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076056" y="1600200"/>
            <a:ext cx="3610744" cy="49971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Семье предлагается рассказать о формировании </a:t>
            </a:r>
          </a:p>
          <a:p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позитивного микроклимата в семье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 делах и находках, которые жизнь в семье делают интересной  и творческой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Это могут быть:</a:t>
            </a:r>
          </a:p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увлечения семейные</a:t>
            </a:r>
          </a:p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семенное творчество</a:t>
            </a:r>
          </a:p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Семейные праздничные традиции и т.д.</a:t>
            </a:r>
          </a:p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Необходимо вспомнить о мастерах и мастерицах края и семьи</a:t>
            </a:r>
          </a:p>
          <a:p>
            <a:endParaRPr lang="ru-RU" dirty="0"/>
          </a:p>
        </p:txBody>
      </p:sp>
      <p:pic>
        <p:nvPicPr>
          <p:cNvPr id="4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1944216" cy="1512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143000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Благодарю за доверие!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4038600" cy="3633267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lje5@yandex.ru</a:t>
            </a:r>
            <a:r>
              <a:rPr lang="en-US" dirty="0" smtClean="0"/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мой адрес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8981778923592 личный телефон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Надеюсь на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Плодотворное сотрудничество;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Поддержку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Взаимодействие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Zver\Desktop\дорожная карта прокта\Логотип культурный код\Логотип в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1944216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2043</Words>
  <Application>Microsoft Office PowerPoint</Application>
  <PresentationFormat>Экран (4:3)</PresentationFormat>
  <Paragraphs>190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 Рабочее совещание  «Всероссийский проект социальной направленности «Культурный код России» - инструмент преемственности семейного и общественного воспитательного потенциала» 5сентября 2022г  </vt:lpstr>
      <vt:lpstr>Идейные родители и вдохновители проекта</vt:lpstr>
      <vt:lpstr>Слайд 3</vt:lpstr>
      <vt:lpstr>Слайд 4</vt:lpstr>
      <vt:lpstr>Слайд 5</vt:lpstr>
      <vt:lpstr>Слайд 6</vt:lpstr>
      <vt:lpstr>Слайд 7</vt:lpstr>
      <vt:lpstr>География проекта:</vt:lpstr>
      <vt:lpstr>Логотип Всероссийского проекта социальной направленности Культурный код России в воспитательном потенциале семьи</vt:lpstr>
      <vt:lpstr>В каждом человеке Солнце. Только дайте ему светить. (Сократ)</vt:lpstr>
      <vt:lpstr>Береза на логотипе это символ России</vt:lpstr>
      <vt:lpstr>Птица это символ счастья, голуби символы мира и символы нашего флага!</vt:lpstr>
      <vt:lpstr>Символ Сердца известен во всех странах мира без исключения</vt:lpstr>
      <vt:lpstr>Семья – это социальный институт, равноправный союз мужчины и женщины</vt:lpstr>
      <vt:lpstr>Программа федеральная, в рамках которой осуществляется инновационная деятельность,</vt:lpstr>
      <vt:lpstr> Направление деятельности инновационной площадки </vt:lpstr>
      <vt:lpstr>Направление деятельности инновационной площадки</vt:lpstr>
      <vt:lpstr> Актуальность проблемы и новизна деятельности </vt:lpstr>
      <vt:lpstr>Актуальность проблемы и новизна деятельности </vt:lpstr>
      <vt:lpstr>Цель инновационной деятельности </vt:lpstr>
      <vt:lpstr>  Культурные направления проекта в рамках, которых необходимо действовать участникам проекта: </vt:lpstr>
      <vt:lpstr>Деятельность инновационной площадки предполагает  этапы: </vt:lpstr>
      <vt:lpstr> Нормативно-правовой этап </vt:lpstr>
      <vt:lpstr>Этап развития профессиональных компетенций педагогов</vt:lpstr>
      <vt:lpstr>Этап внедрения системы работы в педагогическую практику</vt:lpstr>
      <vt:lpstr>Этап внедрения системы работы в педагогическую практику</vt:lpstr>
      <vt:lpstr>Уважаемые коллеги!</vt:lpstr>
      <vt:lpstr>Порядок представления роликов: </vt:lpstr>
      <vt:lpstr>Работаем в проекте 5 лет Результат каждого года. </vt:lpstr>
      <vt:lpstr>Тематическое планирование на год</vt:lpstr>
      <vt:lpstr>Тематическое планирование на год</vt:lpstr>
      <vt:lpstr>Тематическое планирование на год</vt:lpstr>
      <vt:lpstr>Благодарю за доверие!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Zver</cp:lastModifiedBy>
  <cp:revision>27</cp:revision>
  <dcterms:created xsi:type="dcterms:W3CDTF">2022-09-03T13:51:27Z</dcterms:created>
  <dcterms:modified xsi:type="dcterms:W3CDTF">2022-09-05T07:49:19Z</dcterms:modified>
</cp:coreProperties>
</file>